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9"/>
  </p:notesMasterIdLst>
  <p:handoutMasterIdLst>
    <p:handoutMasterId r:id="rId30"/>
  </p:handoutMasterIdLst>
  <p:sldIdLst>
    <p:sldId id="256" r:id="rId3"/>
    <p:sldId id="332" r:id="rId4"/>
    <p:sldId id="333" r:id="rId5"/>
    <p:sldId id="334" r:id="rId6"/>
    <p:sldId id="335" r:id="rId7"/>
    <p:sldId id="341" r:id="rId8"/>
    <p:sldId id="343" r:id="rId9"/>
    <p:sldId id="344" r:id="rId10"/>
    <p:sldId id="329" r:id="rId11"/>
    <p:sldId id="324" r:id="rId12"/>
    <p:sldId id="354" r:id="rId13"/>
    <p:sldId id="353" r:id="rId14"/>
    <p:sldId id="322" r:id="rId15"/>
    <p:sldId id="323" r:id="rId16"/>
    <p:sldId id="347" r:id="rId17"/>
    <p:sldId id="331" r:id="rId18"/>
    <p:sldId id="349" r:id="rId19"/>
    <p:sldId id="321" r:id="rId20"/>
    <p:sldId id="342" r:id="rId21"/>
    <p:sldId id="337" r:id="rId22"/>
    <p:sldId id="338" r:id="rId23"/>
    <p:sldId id="345" r:id="rId24"/>
    <p:sldId id="351" r:id="rId25"/>
    <p:sldId id="348" r:id="rId26"/>
    <p:sldId id="352" r:id="rId27"/>
    <p:sldId id="31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, KH Summer [IC]" initials="LKS[" lastIdx="1" clrIdx="0">
    <p:extLst>
      <p:ext uri="{19B8F6BF-5375-455C-9EA6-DF929625EA0E}">
        <p15:presenceInfo xmlns:p15="http://schemas.microsoft.com/office/powerpoint/2012/main" userId="S-1-5-21-2167641406-2097084130-2755097673-282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EDAAE-3DF0-421F-A89E-408E867C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726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(Task4a_vrep.bat)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735759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656598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827551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34546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52799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23752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0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7CD0C-D2CA-4107-9D2E-78D9974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0114"/>
            <a:ext cx="6637849" cy="3728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60096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1971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909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DC745-09F5-40F2-B6F6-F5FD8722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61" y="1139238"/>
            <a:ext cx="8579791" cy="46518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8160-7268-4E82-990A-71850CA4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7408900" y="1656383"/>
            <a:ext cx="4365433" cy="42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7A7E1-F7A9-4B12-8ABC-AEAA9F1DFC1B}"/>
              </a:ext>
            </a:extLst>
          </p:cNvPr>
          <p:cNvSpPr/>
          <p:nvPr/>
        </p:nvSpPr>
        <p:spPr>
          <a:xfrm>
            <a:off x="3342514" y="3072436"/>
            <a:ext cx="1453006" cy="127927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A1D5EF-F58C-4499-9C30-463FD8273BF1}"/>
              </a:ext>
            </a:extLst>
          </p:cNvPr>
          <p:cNvSpPr/>
          <p:nvPr/>
        </p:nvSpPr>
        <p:spPr>
          <a:xfrm>
            <a:off x="3293766" y="4633834"/>
            <a:ext cx="3140118" cy="86091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21396-B1EA-4D6D-B2E8-1FECADBD2BE4}"/>
              </a:ext>
            </a:extLst>
          </p:cNvPr>
          <p:cNvSpPr/>
          <p:nvPr/>
        </p:nvSpPr>
        <p:spPr>
          <a:xfrm>
            <a:off x="7484966" y="2908488"/>
            <a:ext cx="877227" cy="192819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5CFB0E-2A36-4D94-BE3B-65950DDC07C9}"/>
              </a:ext>
            </a:extLst>
          </p:cNvPr>
          <p:cNvSpPr/>
          <p:nvPr/>
        </p:nvSpPr>
        <p:spPr>
          <a:xfrm>
            <a:off x="4900588" y="3063466"/>
            <a:ext cx="1453006" cy="127927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DF28C9-6289-4994-B147-BB2618541D84}"/>
              </a:ext>
            </a:extLst>
          </p:cNvPr>
          <p:cNvSpPr/>
          <p:nvPr/>
        </p:nvSpPr>
        <p:spPr>
          <a:xfrm>
            <a:off x="8414405" y="2908488"/>
            <a:ext cx="877227" cy="1928198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45CF36-6A1D-4BB1-8FE2-546505A24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4139635" y="5501385"/>
            <a:ext cx="1579468" cy="380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AFE6D2-F7A2-476E-A3A5-3202BA91070E}"/>
              </a:ext>
            </a:extLst>
          </p:cNvPr>
          <p:cNvSpPr/>
          <p:nvPr/>
        </p:nvSpPr>
        <p:spPr>
          <a:xfrm>
            <a:off x="7777013" y="2175182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F6D7C-7625-44E7-BC37-EFF663108920}"/>
              </a:ext>
            </a:extLst>
          </p:cNvPr>
          <p:cNvSpPr/>
          <p:nvPr/>
        </p:nvSpPr>
        <p:spPr>
          <a:xfrm>
            <a:off x="7453854" y="4944025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8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lvl="1"/>
            <a:r>
              <a:rPr lang="en-US" altLang="zh-TW" sz="2300" dirty="0">
                <a:solidFill>
                  <a:schemeClr val="tx1"/>
                </a:solidFill>
              </a:rPr>
              <a:t>Example: </a:t>
            </a:r>
            <a:r>
              <a:rPr lang="en-US" altLang="zh-TW" sz="2300" dirty="0">
                <a:solidFill>
                  <a:srgbClr val="0070C0"/>
                </a:solidFill>
              </a:rPr>
              <a:t>Translated </a:t>
            </a:r>
            <a:r>
              <a:rPr lang="en-US" altLang="zh-TW" sz="2300" u="sng" dirty="0">
                <a:solidFill>
                  <a:srgbClr val="FF0000"/>
                </a:solidFill>
              </a:rPr>
              <a:t>0.7 m along x-axis </a:t>
            </a:r>
            <a:r>
              <a:rPr lang="en-US" altLang="zh-TW" sz="2300" dirty="0">
                <a:solidFill>
                  <a:schemeClr val="tx1"/>
                </a:solidFill>
              </a:rPr>
              <a:t>and</a:t>
            </a:r>
            <a:r>
              <a:rPr lang="en-US" altLang="zh-TW" sz="2300" dirty="0">
                <a:solidFill>
                  <a:srgbClr val="0070C0"/>
                </a:solidFill>
              </a:rPr>
              <a:t> rotated </a:t>
            </a:r>
            <a:r>
              <a:rPr lang="en-US" altLang="zh-TW" sz="2300" u="sng" dirty="0">
                <a:solidFill>
                  <a:srgbClr val="FF0000"/>
                </a:solidFill>
              </a:rPr>
              <a:t>90 degrees along x-axis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828565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Example Pose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B7C09-AACD-4832-8458-C481C00B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99"/>
          <a:stretch/>
        </p:blipFill>
        <p:spPr>
          <a:xfrm>
            <a:off x="4326537" y="3167907"/>
            <a:ext cx="3618982" cy="28680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111762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666788" y="6130739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2659164" y="4727248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2659164" y="5797911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2477217" y="4359756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3624701" y="5654842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2659164" y="5435839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2693525" y="5096448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9AE20F-6CC2-4DDE-ADD2-9E7AF54B4AA8}"/>
              </a:ext>
            </a:extLst>
          </p:cNvPr>
          <p:cNvCxnSpPr>
            <a:cxnSpLocks/>
          </p:cNvCxnSpPr>
          <p:nvPr/>
        </p:nvCxnSpPr>
        <p:spPr>
          <a:xfrm flipV="1">
            <a:off x="9536106" y="4739316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0D2F0-7068-4099-90B8-F3F4DC7FA5D1}"/>
              </a:ext>
            </a:extLst>
          </p:cNvPr>
          <p:cNvCxnSpPr>
            <a:cxnSpLocks/>
          </p:cNvCxnSpPr>
          <p:nvPr/>
        </p:nvCxnSpPr>
        <p:spPr>
          <a:xfrm flipH="1" flipV="1">
            <a:off x="9382671" y="5284236"/>
            <a:ext cx="153435" cy="5257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8321D3-CA98-41CB-A680-46A0D494A1E9}"/>
              </a:ext>
            </a:extLst>
          </p:cNvPr>
          <p:cNvSpPr/>
          <p:nvPr/>
        </p:nvSpPr>
        <p:spPr>
          <a:xfrm>
            <a:off x="9354159" y="4371824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1E2452-A8C3-4882-BEB7-2B0B63969EB1}"/>
              </a:ext>
            </a:extLst>
          </p:cNvPr>
          <p:cNvSpPr/>
          <p:nvPr/>
        </p:nvSpPr>
        <p:spPr>
          <a:xfrm>
            <a:off x="9132483" y="4965448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6471F-CC76-4FE1-9A3D-9B80B71C8513}"/>
              </a:ext>
            </a:extLst>
          </p:cNvPr>
          <p:cNvCxnSpPr>
            <a:cxnSpLocks/>
          </p:cNvCxnSpPr>
          <p:nvPr/>
        </p:nvCxnSpPr>
        <p:spPr>
          <a:xfrm flipH="1">
            <a:off x="8728861" y="5809983"/>
            <a:ext cx="8072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83076F8-492E-404D-B25F-0DDFC8DC7A75}"/>
              </a:ext>
            </a:extLst>
          </p:cNvPr>
          <p:cNvSpPr/>
          <p:nvPr/>
        </p:nvSpPr>
        <p:spPr>
          <a:xfrm>
            <a:off x="8284162" y="5677692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0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4a: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</a:t>
            </a:r>
            <a:r>
              <a:rPr lang="en-US" altLang="zh-TW" sz="2400" dirty="0"/>
              <a:t>, and </a:t>
            </a:r>
            <a:r>
              <a:rPr lang="en-US" altLang="zh-TW" sz="2400" dirty="0">
                <a:solidFill>
                  <a:srgbClr val="FF0000"/>
                </a:solidFill>
              </a:rPr>
              <a:t>Homogeneous Transformation matrix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955784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1” Result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1909730" y="4806095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1909730" y="5876758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1727783" y="4438603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2875267" y="5733689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1909730" y="5514686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1944091" y="5175295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A7E6-7645-4DDC-B10C-0964941A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48" y="3243789"/>
            <a:ext cx="3844624" cy="3059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B28E20-5745-4348-B311-9B2419A5DAFD}"/>
              </a:ext>
            </a:extLst>
          </p:cNvPr>
          <p:cNvSpPr/>
          <p:nvPr/>
        </p:nvSpPr>
        <p:spPr>
          <a:xfrm>
            <a:off x="6012514" y="3307744"/>
            <a:ext cx="1820662" cy="2865610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238981"/>
            <a:ext cx="2152009" cy="332063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89165A-A868-4D9F-A22C-36EA91C79C88}"/>
              </a:ext>
            </a:extLst>
          </p:cNvPr>
          <p:cNvSpPr/>
          <p:nvPr/>
        </p:nvSpPr>
        <p:spPr>
          <a:xfrm>
            <a:off x="4135455" y="3307744"/>
            <a:ext cx="1820662" cy="286561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539274" y="6257958"/>
            <a:ext cx="929273" cy="329032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Translation: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(You can measure the translated distance at the beginning) </a:t>
            </a:r>
            <a:endParaRPr lang="en-US" altLang="zh-TW" sz="23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z-axis?</a:t>
            </a: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F30ABC-6D76-4CC1-92F5-52B2D078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19" y="2632503"/>
            <a:ext cx="4837468" cy="38498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897465-230D-4A57-B225-3276CBDB0BB0}"/>
              </a:ext>
            </a:extLst>
          </p:cNvPr>
          <p:cNvCxnSpPr>
            <a:cxnSpLocks/>
          </p:cNvCxnSpPr>
          <p:nvPr/>
        </p:nvCxnSpPr>
        <p:spPr>
          <a:xfrm flipV="1">
            <a:off x="5356206" y="5960677"/>
            <a:ext cx="3644671" cy="39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FC70FB-0AF0-453D-B203-1AFBFB1A792F}"/>
              </a:ext>
            </a:extLst>
          </p:cNvPr>
          <p:cNvCxnSpPr>
            <a:cxnSpLocks/>
          </p:cNvCxnSpPr>
          <p:nvPr/>
        </p:nvCxnSpPr>
        <p:spPr>
          <a:xfrm flipV="1">
            <a:off x="534496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CB7A9-8CE6-4DA3-A425-172E0329E968}"/>
              </a:ext>
            </a:extLst>
          </p:cNvPr>
          <p:cNvCxnSpPr>
            <a:cxnSpLocks/>
          </p:cNvCxnSpPr>
          <p:nvPr/>
        </p:nvCxnSpPr>
        <p:spPr>
          <a:xfrm flipV="1">
            <a:off x="900087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Rule For Matrix Multiplication:</a:t>
                </a:r>
                <a:endParaRPr lang="en-US" altLang="en-US" sz="2800" b="0" i="1" dirty="0">
                  <a:latin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       ×   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altLang="en-US" sz="2800" b="0" dirty="0">
                  <a:ea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altLang="en-US" sz="2800" dirty="0"/>
              </a:p>
              <a:p>
                <a:pPr>
                  <a:lnSpc>
                    <a:spcPct val="200000"/>
                  </a:lnSpc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960000-F3D3-41F2-91AB-D0E946F0AF22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EC7CE-D109-46E6-ABD1-FE3CE7F8A7DF}"/>
              </a:ext>
            </a:extLst>
          </p:cNvPr>
          <p:cNvCxnSpPr>
            <a:cxnSpLocks/>
          </p:cNvCxnSpPr>
          <p:nvPr/>
        </p:nvCxnSpPr>
        <p:spPr>
          <a:xfrm>
            <a:off x="4524292" y="3635827"/>
            <a:ext cx="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D9C243-FE55-4006-9BC8-76F5FF1D63EA}"/>
              </a:ext>
            </a:extLst>
          </p:cNvPr>
          <p:cNvCxnSpPr>
            <a:cxnSpLocks/>
          </p:cNvCxnSpPr>
          <p:nvPr/>
        </p:nvCxnSpPr>
        <p:spPr>
          <a:xfrm>
            <a:off x="5527272" y="3635827"/>
            <a:ext cx="21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31C2F-0939-4227-B133-3F068A26C223}"/>
              </a:ext>
            </a:extLst>
          </p:cNvPr>
          <p:cNvSpPr/>
          <p:nvPr/>
        </p:nvSpPr>
        <p:spPr>
          <a:xfrm>
            <a:off x="4524292" y="4307310"/>
            <a:ext cx="1003185" cy="357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Equal</a:t>
            </a:r>
            <a:endParaRPr lang="en-HK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ECD6-2FFD-4E7C-B6CD-2883154123AB}"/>
              </a:ext>
            </a:extLst>
          </p:cNvPr>
          <p:cNvCxnSpPr>
            <a:cxnSpLocks/>
          </p:cNvCxnSpPr>
          <p:nvPr/>
        </p:nvCxnSpPr>
        <p:spPr>
          <a:xfrm>
            <a:off x="3644284" y="3635827"/>
            <a:ext cx="0" cy="1834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5AFCF-BAFC-49B3-ACBD-067814C30549}"/>
              </a:ext>
            </a:extLst>
          </p:cNvPr>
          <p:cNvCxnSpPr>
            <a:cxnSpLocks/>
          </p:cNvCxnSpPr>
          <p:nvPr/>
        </p:nvCxnSpPr>
        <p:spPr>
          <a:xfrm>
            <a:off x="6221833" y="3733750"/>
            <a:ext cx="0" cy="17287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31513DD-BA34-4C64-B438-F57F2FA870F6}"/>
              </a:ext>
            </a:extLst>
          </p:cNvPr>
          <p:cNvSpPr/>
          <p:nvPr/>
        </p:nvSpPr>
        <p:spPr>
          <a:xfrm>
            <a:off x="3608386" y="5533761"/>
            <a:ext cx="2613447" cy="6333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Dimensions of AB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/>
              <a:t>Consider the </a:t>
            </a:r>
            <a:r>
              <a:rPr lang="en-US" altLang="zh-TW" sz="2400" dirty="0">
                <a:solidFill>
                  <a:srgbClr val="FF0000"/>
                </a:solidFill>
              </a:rPr>
              <a:t>rotation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translation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one by one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Rotation: 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 </a:t>
            </a:r>
            <a:r>
              <a:rPr lang="en-US" altLang="zh-TW" sz="2300" dirty="0">
                <a:solidFill>
                  <a:srgbClr val="FF0000"/>
                </a:solidFill>
              </a:rPr>
              <a:t>(Roll)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 </a:t>
            </a:r>
            <a:r>
              <a:rPr lang="en-US" altLang="zh-TW" sz="2300" dirty="0">
                <a:solidFill>
                  <a:srgbClr val="FF0000"/>
                </a:solidFill>
              </a:rPr>
              <a:t>(Pitch)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 </a:t>
            </a:r>
            <a:r>
              <a:rPr lang="en-US" altLang="zh-TW" sz="2300" dirty="0">
                <a:solidFill>
                  <a:srgbClr val="FF0000"/>
                </a:solidFill>
              </a:rPr>
              <a:t>(Yaw)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zh-TW" sz="2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BAE79-5E53-4ADD-8830-116C6B50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48" y="4217102"/>
            <a:ext cx="2191412" cy="207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A9191-A3E5-41B1-89CD-4A1C3E63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490" y="2009986"/>
            <a:ext cx="6424362" cy="38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(Task4b_vrep.bat)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8D5CD-A6C8-49E0-A954-863E6597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6" y="3165141"/>
            <a:ext cx="5276927" cy="28610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946F90-16B1-423F-85EC-8A6034F6BBEF}"/>
              </a:ext>
            </a:extLst>
          </p:cNvPr>
          <p:cNvSpPr/>
          <p:nvPr/>
        </p:nvSpPr>
        <p:spPr>
          <a:xfrm>
            <a:off x="7816033" y="2804327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4b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05" y="5418486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30349" y="5757871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D0A49-9A19-4C12-8506-0532B0423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D88F32-7079-4510-BEA0-44FB85710CA2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170076-B236-4449-82A2-9CAD2B030B19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226D33-721C-4779-8C83-89CAF410319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9DC24-E303-4991-AD3C-4EFF4A3225A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1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4b: Assume there are two collaborative robots processing with the WHITE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2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WHITE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White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1217" y="3296111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2”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454650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805518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92403-C6A8-4D8C-AE30-4AB8E8B0F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6173" r="2334" b="9043"/>
          <a:stretch/>
        </p:blipFill>
        <p:spPr>
          <a:xfrm>
            <a:off x="7909907" y="3670042"/>
            <a:ext cx="1981845" cy="2045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9E98A-8C16-4783-BBB7-D432C03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285" y="3670043"/>
            <a:ext cx="1930612" cy="20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(Task4c_vrep.bat)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7" y="5383062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92631" y="5722447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D76045-1310-4E19-BD96-041EB464341F}"/>
              </a:ext>
            </a:extLst>
          </p:cNvPr>
          <p:cNvSpPr/>
          <p:nvPr/>
        </p:nvSpPr>
        <p:spPr>
          <a:xfrm>
            <a:off x="7833531" y="2820311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4c interface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FA40F9-DAC6-409E-94CD-971DFCB3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86" y="3141410"/>
            <a:ext cx="5469983" cy="29572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899B6-7A1F-40C3-8070-A950BE124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6A59E6-87B4-4D37-8636-7C61E73FD7ED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6BE04-23CC-4EED-AB5E-7C8B0FE27AD4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BCB108-B6D3-4589-821E-706E1704771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153694-FD5A-4B70-A8F6-0CEDC1F7A17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332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4c: Assume there are two collaborative robots processing with the </a:t>
            </a:r>
            <a:r>
              <a:rPr lang="en-HK" altLang="zh-TW" sz="2300" dirty="0">
                <a:solidFill>
                  <a:srgbClr val="FFC000"/>
                </a:solidFill>
              </a:rPr>
              <a:t>YELLOW</a:t>
            </a:r>
            <a:r>
              <a:rPr lang="en-HK" altLang="zh-TW" sz="2300" dirty="0"/>
              <a:t>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3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</a:t>
            </a: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6150" y="3299562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3”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565874" y="586916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619551" y="586905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A421B-7A32-46DC-8437-52C487BAC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3" t="33237" r="32634" b="19414"/>
          <a:stretch/>
        </p:blipFill>
        <p:spPr>
          <a:xfrm>
            <a:off x="8061600" y="3700946"/>
            <a:ext cx="1900907" cy="2081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0FEBB-7DBC-4E69-B5F1-C057262B6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1" t="49933"/>
          <a:stretch/>
        </p:blipFill>
        <p:spPr>
          <a:xfrm>
            <a:off x="10055061" y="3700945"/>
            <a:ext cx="2021338" cy="20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Task4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28056F-0558-47CC-813B-90AAE07CB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6ED769-86FA-4DFA-A992-8570C5CBF279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D1EBE0CA-AED0-4E4C-B319-28126A6C4721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en-US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A1BE1-A71E-4DE7-AE1D-AFD2B62F7280}"/>
              </a:ext>
            </a:extLst>
          </p:cNvPr>
          <p:cNvSpPr/>
          <p:nvPr/>
        </p:nvSpPr>
        <p:spPr>
          <a:xfrm>
            <a:off x="3215979" y="3569809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25C3A-4769-45C9-AD7A-1308FA4597F2}"/>
              </a:ext>
            </a:extLst>
          </p:cNvPr>
          <p:cNvSpPr/>
          <p:nvPr/>
        </p:nvSpPr>
        <p:spPr>
          <a:xfrm>
            <a:off x="5148260" y="3539952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5638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FD874D-B9DA-4C55-BD48-10B3DB0B4800}"/>
              </a:ext>
            </a:extLst>
          </p:cNvPr>
          <p:cNvSpPr/>
          <p:nvPr/>
        </p:nvSpPr>
        <p:spPr>
          <a:xfrm>
            <a:off x="3206648" y="4058362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96D7E2-BD8E-4C4F-923A-599D5A7CD880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4448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02392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072561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A01AA-48E3-4C1C-A176-896FEAA5B15C}"/>
              </a:ext>
            </a:extLst>
          </p:cNvPr>
          <p:cNvSpPr/>
          <p:nvPr/>
        </p:nvSpPr>
        <p:spPr>
          <a:xfrm>
            <a:off x="3206648" y="4568181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A536B6-9061-4E49-85E4-E5CE3482493A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2901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 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We can start from 2D rigid transformation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HK" altLang="zh-TW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Then we can consider 3D transformation in </a:t>
                </a:r>
                <a:r>
                  <a:rPr lang="en-HK" altLang="zh-TW" sz="2000" dirty="0">
                    <a:solidFill>
                      <a:srgbClr val="FF0000"/>
                    </a:solidFill>
                  </a:rPr>
                  <a:t>counter-clockwise</a:t>
                </a:r>
              </a:p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TW" altLang="en-US" sz="20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angle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rotated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counter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clockwise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altLang="zh-TW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HK" altLang="zh-TW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h𝑢𝑠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867F98A-7BE0-49E8-AD26-10913CFAF814}"/>
              </a:ext>
            </a:extLst>
          </p:cNvPr>
          <p:cNvSpPr/>
          <p:nvPr/>
        </p:nvSpPr>
        <p:spPr>
          <a:xfrm>
            <a:off x="8087192" y="5962702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Previous position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A9CC9F-D827-4787-891E-53183292AB64}"/>
              </a:ext>
            </a:extLst>
          </p:cNvPr>
          <p:cNvCxnSpPr>
            <a:endCxn id="24" idx="0"/>
          </p:cNvCxnSpPr>
          <p:nvPr/>
        </p:nvCxnSpPr>
        <p:spPr>
          <a:xfrm>
            <a:off x="7893698" y="5327780"/>
            <a:ext cx="1140998" cy="634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8F800BD-3C0C-4054-AA52-541FA937B29D}"/>
              </a:ext>
            </a:extLst>
          </p:cNvPr>
          <p:cNvSpPr/>
          <p:nvPr/>
        </p:nvSpPr>
        <p:spPr>
          <a:xfrm>
            <a:off x="4747250" y="617731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Final position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40B62-4E37-42CE-A98B-1F2695E2AF70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694754" y="5327780"/>
            <a:ext cx="314160" cy="849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3E972-372B-4674-9CE8-2762FE69B27A}"/>
              </a:ext>
            </a:extLst>
          </p:cNvPr>
          <p:cNvSpPr/>
          <p:nvPr/>
        </p:nvSpPr>
        <p:spPr>
          <a:xfrm>
            <a:off x="7934337" y="4368271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5D8FE-28C7-49DF-B612-6334753B2B99}"/>
              </a:ext>
            </a:extLst>
          </p:cNvPr>
          <p:cNvCxnSpPr>
            <a:cxnSpLocks/>
          </p:cNvCxnSpPr>
          <p:nvPr/>
        </p:nvCxnSpPr>
        <p:spPr>
          <a:xfrm flipV="1">
            <a:off x="7091265" y="4556254"/>
            <a:ext cx="995927" cy="5581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3D Rotations and Euler angles in Python – Meccanismo Complesso">
            <a:extLst>
              <a:ext uri="{FF2B5EF4-FFF2-40B4-BE49-F238E27FC236}">
                <a16:creationId xmlns:a16="http://schemas.microsoft.com/office/drawing/2014/main" id="{A44EACCC-E7AE-4662-8BD9-0BA6E01B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24" y="4556254"/>
            <a:ext cx="1731394" cy="13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AA90C-37D5-44BE-907B-65CDE6933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059" y="1208069"/>
            <a:ext cx="2809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𝐴𝑠𝑠𝑢𝑚𝑒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 </a:t>
                </a: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103B4E-2565-4554-A137-E8C83CF00C00}"/>
              </a:ext>
            </a:extLst>
          </p:cNvPr>
          <p:cNvSpPr/>
          <p:nvPr/>
        </p:nvSpPr>
        <p:spPr>
          <a:xfrm>
            <a:off x="3875727" y="2039028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5D215-927D-4840-ABAF-7D010503E9CE}"/>
              </a:ext>
            </a:extLst>
          </p:cNvPr>
          <p:cNvCxnSpPr>
            <a:cxnSpLocks/>
          </p:cNvCxnSpPr>
          <p:nvPr/>
        </p:nvCxnSpPr>
        <p:spPr>
          <a:xfrm flipV="1">
            <a:off x="2687216" y="2210463"/>
            <a:ext cx="1272534" cy="4767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00089F-DF6E-4B7E-9569-AFB99D7F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84" y="2762030"/>
            <a:ext cx="7400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Homogeneous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Rotation and Translation:</a:t>
                </a:r>
              </a:p>
              <a:p>
                <a:pPr lvl="1"/>
                <a:r>
                  <a:rPr lang="en-US" altLang="zh-TW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Rotation matrix along z-axis: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sz="2000" dirty="0">
                    <a:solidFill>
                      <a:schemeClr val="tx1"/>
                    </a:solidFill>
                  </a:rPr>
                  <a:t>Translation matrix: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</a:t>
                </a:r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HK" altLang="zh-TW" sz="2000" dirty="0">
                    <a:solidFill>
                      <a:schemeClr val="tx1"/>
                    </a:solidFill>
                  </a:rPr>
                  <a:t>Transformation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Homogeneous Transformation (along z-axis) :</a:t>
                </a: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lc="http://schemas.openxmlformats.org/drawingml/2006/lockedCanvas" xmlns="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0E7953-2BB8-4D77-B3C0-4A86657738F1}"/>
              </a:ext>
            </a:extLst>
          </p:cNvPr>
          <p:cNvSpPr/>
          <p:nvPr/>
        </p:nvSpPr>
        <p:spPr>
          <a:xfrm>
            <a:off x="6788003" y="2989723"/>
            <a:ext cx="605352" cy="260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HK" dirty="0">
                <a:solidFill>
                  <a:srgbClr val="FF0000"/>
                </a:solidFill>
              </a:rPr>
              <a:t>aw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84B1D13-E8E5-4CB2-98E6-1AB7F1FD5C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9157" y="2611034"/>
            <a:ext cx="548130" cy="4700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D16C0-574F-432C-A388-FB0B7A67BD1D}"/>
              </a:ext>
            </a:extLst>
          </p:cNvPr>
          <p:cNvSpPr/>
          <p:nvPr/>
        </p:nvSpPr>
        <p:spPr>
          <a:xfrm>
            <a:off x="4017216" y="440957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A1E97E-D4F9-4715-9B3E-9F22519FD228}"/>
              </a:ext>
            </a:extLst>
          </p:cNvPr>
          <p:cNvSpPr/>
          <p:nvPr/>
        </p:nvSpPr>
        <p:spPr>
          <a:xfrm>
            <a:off x="5903157" y="4409579"/>
            <a:ext cx="2406849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 (z-axis)</a:t>
            </a:r>
          </a:p>
        </p:txBody>
      </p:sp>
    </p:spTree>
    <p:extLst>
      <p:ext uri="{BB962C8B-B14F-4D97-AF65-F5344CB8AC3E}">
        <p14:creationId xmlns:p14="http://schemas.microsoft.com/office/powerpoint/2010/main" val="208796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E1988-D887-44EE-BE54-EA8E88C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3" y="3017417"/>
            <a:ext cx="6021883" cy="3258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5" y="1391916"/>
            <a:ext cx="102708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4800" dirty="0">
                <a:latin typeface="+mj-lt"/>
                <a:cs typeface="Arial" pitchFamily="34" charset="0"/>
              </a:rPr>
              <a:t>Task 4: </a:t>
            </a:r>
            <a:r>
              <a:rPr lang="en-US" sz="4800" dirty="0"/>
              <a:t>Homogeneous Transformation</a:t>
            </a:r>
            <a:endParaRPr lang="ko-KR" altLang="en-US" sz="48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088468" y="1420908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816737E8-A3BE-4D74-9682-25599B66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209F303F-E974-4131-B590-ECD90952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3E2FB0B1-689A-4147-82D0-AC2B5FEE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8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9059</TotalTime>
  <Words>978</Words>
  <Application>Microsoft Office PowerPoint</Application>
  <PresentationFormat>Widescreen</PresentationFormat>
  <Paragraphs>224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Circuit</vt:lpstr>
      <vt:lpstr>Office Theme</vt:lpstr>
      <vt:lpstr>Control and Automation IC2122 Robotics Lab with VREP</vt:lpstr>
      <vt:lpstr>Matrix Multiplication</vt:lpstr>
      <vt:lpstr>Matrix Multiplication</vt:lpstr>
      <vt:lpstr>Matrix Multiplication</vt:lpstr>
      <vt:lpstr>Matrix Multiplication</vt:lpstr>
      <vt:lpstr>3D Transformation </vt:lpstr>
      <vt:lpstr>3D Transformation</vt:lpstr>
      <vt:lpstr>Homogeneous Transformation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IC2122 – Example</vt:lpstr>
      <vt:lpstr>IC2122 – Task 4a</vt:lpstr>
      <vt:lpstr>IC2122 – Task 4a (Hints)</vt:lpstr>
      <vt:lpstr>IC2122 – Task 4a (Hints)</vt:lpstr>
      <vt:lpstr>IC2122 – Task 4b</vt:lpstr>
      <vt:lpstr>IC2122 – Task 4b</vt:lpstr>
      <vt:lpstr>IC2122 – Task 4c</vt:lpstr>
      <vt:lpstr>IC2122 – Task 4c</vt:lpstr>
      <vt:lpstr>Task4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194</cp:revision>
  <dcterms:created xsi:type="dcterms:W3CDTF">2021-09-27T06:08:26Z</dcterms:created>
  <dcterms:modified xsi:type="dcterms:W3CDTF">2021-10-19T09:35:04Z</dcterms:modified>
</cp:coreProperties>
</file>